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</p:sldMasterIdLst>
  <p:notesMasterIdLst>
    <p:notesMasterId r:id="rId17"/>
  </p:notesMasterIdLst>
  <p:sldIdLst>
    <p:sldId id="256" r:id="rId4"/>
    <p:sldId id="258" r:id="rId5"/>
    <p:sldId id="611" r:id="rId6"/>
    <p:sldId id="268" r:id="rId7"/>
    <p:sldId id="587" r:id="rId8"/>
    <p:sldId id="263" r:id="rId9"/>
    <p:sldId id="613" r:id="rId10"/>
    <p:sldId id="297" r:id="rId11"/>
    <p:sldId id="266" r:id="rId12"/>
    <p:sldId id="614" r:id="rId13"/>
    <p:sldId id="616" r:id="rId14"/>
    <p:sldId id="617" r:id="rId15"/>
    <p:sldId id="6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8395E3-C825-4A1D-B4C8-1181AB09E9CA}">
          <p14:sldIdLst>
            <p14:sldId id="256"/>
            <p14:sldId id="258"/>
            <p14:sldId id="611"/>
            <p14:sldId id="268"/>
            <p14:sldId id="587"/>
            <p14:sldId id="263"/>
            <p14:sldId id="613"/>
            <p14:sldId id="297"/>
            <p14:sldId id="266"/>
            <p14:sldId id="614"/>
            <p14:sldId id="616"/>
            <p14:sldId id="617"/>
            <p14:sldId id="615"/>
          </p14:sldIdLst>
        </p14:section>
        <p14:section name="Untitled Section" id="{2F14DA44-C00E-486B-98EE-9C1324D249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e Nelson" initials="AN" lastIdx="1" clrIdx="0">
    <p:extLst>
      <p:ext uri="{19B8F6BF-5375-455C-9EA6-DF929625EA0E}">
        <p15:presenceInfo xmlns:p15="http://schemas.microsoft.com/office/powerpoint/2012/main" userId="d5e1c7d50f7d51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6" autoAdjust="0"/>
    <p:restoredTop sz="91280" autoAdjust="0"/>
  </p:normalViewPr>
  <p:slideViewPr>
    <p:cSldViewPr snapToGrid="0">
      <p:cViewPr varScale="1">
        <p:scale>
          <a:sx n="78" d="100"/>
          <a:sy n="78" d="100"/>
        </p:scale>
        <p:origin x="480" y="72"/>
      </p:cViewPr>
      <p:guideLst>
        <p:guide orient="horz" pos="2256"/>
        <p:guide pos="3840"/>
      </p:guideLst>
    </p:cSldViewPr>
  </p:slideViewPr>
  <p:outlineViewPr>
    <p:cViewPr>
      <p:scale>
        <a:sx n="33" d="100"/>
        <a:sy n="33" d="100"/>
      </p:scale>
      <p:origin x="0" y="-267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C109C-9C61-4A89-984E-E304F844719B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2E3AB-0AB3-4620-9C3C-CC79DE26A9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8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computer rendition of what we expect the aircraft to look like when the helicopter is mounted.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3C78F-BF03-4272-B5A7-75444D0316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8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AADC-ACD9-4531-93FD-07413E7AB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3351A-53B7-423B-8DF0-5022B7B92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97534-17EB-4CFA-A885-4CB4A04F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2954-1945-482B-9C23-40AF4C3D475E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9D8D8-78F1-4322-AC60-892C3B96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5131E-3C9A-461F-8BB7-F8C8E6DB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AAB-AF66-491E-8336-206478519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7E03-2E5E-43E3-9799-F863FB51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68916" y="28491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4A7A7-DAA8-4DBA-90F8-F8CCDB7B3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945B-4162-4D41-9A58-30744EFF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2954-1945-482B-9C23-40AF4C3D475E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C2A2A-6E82-4B66-A43F-0BE2BC25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2507A-0E6F-4507-ACD8-E6BEF084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AAB-AF66-491E-8336-206478519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9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399A9F-29AD-42D6-BD1D-67C88CC2C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45E85-A287-4BA8-99F4-C2D5ECDF1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580C8-8D25-4346-A2BF-F020794C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2954-1945-482B-9C23-40AF4C3D475E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9F353-8842-4FBE-8054-22DEE122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0A357-C7A8-4548-95C9-2CF4B1FC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AAB-AF66-491E-8336-206478519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5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5C5D-834D-4AF2-843B-9ACE58D88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3E3F6-1AB2-4EBE-AA27-5CC6BC19F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E2B16-5B70-4580-A4CC-91EAE86C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4BD1-1D5C-4294-A62B-56C3EEC0F04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A7851-F2D3-4ADE-868F-AFFA0D6D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5B1DD-A5A1-4707-A99C-3FEC8156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0D0-A5B8-4DA4-838B-A6088CDCE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82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CC5F-87CF-48C4-93EF-5CD9259E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946DB-419A-434E-AFD7-36D4D7470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843DF-BF4D-44A1-B88D-90B63D47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4BD1-1D5C-4294-A62B-56C3EEC0F04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50C02-21FA-4A44-A45E-24D8D2E4B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C074-D5AC-4F58-8E2E-B28CBCD1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0D0-A5B8-4DA4-838B-A6088CDCE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74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CEBC-328A-4E90-B4D2-C60082B8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BB9D-9CD6-47B6-9F15-1905D4C31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0DDBE-FB09-426C-84B5-F3F4B755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4BD1-1D5C-4294-A62B-56C3EEC0F04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FA236-29E9-4C4C-B578-CBEAEA4F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6DBDB-152A-4D9D-BCE2-63B2793D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0D0-A5B8-4DA4-838B-A6088CDCE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28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EE91-1D12-45B6-99C3-28E6E087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46468-ED5C-41EE-8E0E-68145D080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A24D3-011C-4CBC-AAE8-F184AA1C4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BA317-EDAE-4AC1-AFE6-B01CE58C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4BD1-1D5C-4294-A62B-56C3EEC0F04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47F2E-BCB8-48F6-8D81-80364FDB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59F77-7A22-4A3C-B5F8-03173BCF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0D0-A5B8-4DA4-838B-A6088CDCE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6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B36D-0ACD-4994-947F-87988634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ACB27-9419-456D-85BF-C56EE5D9B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9334B-3E19-442F-A153-CAD454D32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56452-011E-4E22-B5A6-E0B980F71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61EF5-657C-453F-9560-676ECE612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F31AC-2B5E-4B41-9ACF-E0E4F56D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4BD1-1D5C-4294-A62B-56C3EEC0F04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80E43-06CC-4972-8DDC-3C9496B8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15A17-DDB5-48C2-9210-C205C4B4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0D0-A5B8-4DA4-838B-A6088CDCE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15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BE9BB-B101-44F8-9260-0EB3BFEA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6A46F-26E9-412A-9666-B1A56797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4BD1-1D5C-4294-A62B-56C3EEC0F04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A81BB-3805-4453-AC05-FF2FB1CE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11148-D01B-4ACA-AFD0-66AD8125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0D0-A5B8-4DA4-838B-A6088CDCE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10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F594E2-EFDC-4288-BEBC-3F162272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4BD1-1D5C-4294-A62B-56C3EEC0F04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A90F6-C904-46C9-B7A1-F236D4F8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A0F98-1678-4DDD-95C2-333672A5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0D0-A5B8-4DA4-838B-A6088CDCE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77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81BB-AABC-4C37-A8C6-6C4502FF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ECA65-DE70-4F06-9002-5E5F163E4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64E33-218B-435C-AC1E-F7A722DF3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AEE6B-2CF0-4686-B0C7-9EEDACEF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4BD1-1D5C-4294-A62B-56C3EEC0F04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7969F-93FD-48D1-9F34-26437809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52F1C-C7B2-4867-9DDC-855E93BF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0D0-A5B8-4DA4-838B-A6088CDCE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8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F0CD-A050-4AA6-A5A4-4CE75983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68916" y="28491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4E8FD-F7E6-41F3-BCBF-28745BE5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AE612-0DBF-40A6-9550-45BBE5C1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2954-1945-482B-9C23-40AF4C3D475E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DFDBF-63FD-47F5-93EF-9D22EAD1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98202-146A-43C5-BE9D-D9D7F333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AAB-AF66-491E-8336-206478519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18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CF8D-EC11-4D16-BD38-8F2EF5DB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1A58-5941-450A-99F6-5A99D810A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F5040-AFB6-48E7-91D1-8ADBB98B0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F1E7C-3D0D-4123-9669-D897D32D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4BD1-1D5C-4294-A62B-56C3EEC0F04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5A843-91ED-4154-96EE-C425E360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F8217-E0FA-4D89-B2FC-01F48597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0D0-A5B8-4DA4-838B-A6088CDCE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66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85F0-1711-4097-ADCE-BD082E83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811AA-A355-4012-ACBE-87C776642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0E94E-B067-449E-AF08-762C1119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4BD1-1D5C-4294-A62B-56C3EEC0F04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7EECC-CCF0-4518-99C4-1BFC9A5C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5C763-7769-41F5-8220-32FBF505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0D0-A5B8-4DA4-838B-A6088CDCE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19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8B58F-9074-461B-B580-3A26C5CB6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722FC-989C-4718-81D5-48F0DA7AB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C27BE-7131-4BD7-90BD-384F3E49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4BD1-1D5C-4294-A62B-56C3EEC0F04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45423-7F70-454E-A015-0836B45E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C4AAE-63BB-4414-BCF3-46EB4F7F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90D0-A5B8-4DA4-838B-A6088CDCE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39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0731-7233-406B-BD16-A8FB1982D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26170-4BF9-4FCA-882D-18CD6163C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0A62C-1CE0-4E01-9682-3C8561AD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2F0B-9C9D-4CF4-B584-C1072A237862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78344-ED3F-4524-9853-A7012742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F4A0B-FBBD-4160-84C2-5594990C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4D18-ECB3-4A1D-9AD3-58F12C0A8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71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225A-DDB4-4AB7-8DF7-BB83C36B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144A3-CC44-430A-9DCE-EB6FF7539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E2355-DC7F-47EF-85EE-8C0F72E7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1A3-C134-4066-ACD1-164D1584A28B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B4EA0-0740-4EA9-9802-B547DC26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EBEC2-F027-4773-BCFC-CD57512D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4D18-ECB3-4A1D-9AD3-58F12C0A8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28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5447-1B8E-400C-9CFB-6D81468F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7C753-AB9F-487C-BEDF-3269AFA9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E384D-D3A8-4016-B65B-BCF28697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744C-8580-49AC-8BF9-F4298781B91C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7B937-ACD6-494F-B414-5789DE0F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B935D-2399-4F12-9247-D11C28A0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4D18-ECB3-4A1D-9AD3-58F12C0A8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16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36C99-80E5-4FA5-8C1A-1F11345D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79770-A3E5-46DC-BAA9-EDD70E55F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0DB18-23AB-4CC3-9FB4-EABB1C4B1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42E95-EF44-47DE-8AEB-EF2E870F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DB6C-2FDF-46C6-AE42-8BB0E218FD9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6BB39-8CF2-4841-A86E-E2E505A7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C4C35-622C-4D73-A0FB-04D2E273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4D18-ECB3-4A1D-9AD3-58F12C0A8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73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72FB-F2D6-4A3B-964B-6505F13F8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37AEE-00E7-4963-99C1-147550A75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13CE4-FB35-46C9-8A09-1A3892075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7A269-282E-4CEC-B654-4D3AA0AB2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10F57-4976-4374-9F06-B115E619F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DC522-2FF8-407A-9BB0-57A504C5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885F-6F12-4922-AD57-FF2DC4327042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09682-D3E1-4408-85B6-20AD35FE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37017-2941-4E14-86DA-F4E69587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4D18-ECB3-4A1D-9AD3-58F12C0A8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77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0049-0137-46D9-A9FB-9A8F1D5D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071F8-7206-4CF4-B3B8-5E53C0D8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AB12-DD4F-48D3-AE4C-FD002A711B56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46833-7172-4A39-92EF-D0CCE450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80B99-13DC-4B85-A152-0DDAA797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4D18-ECB3-4A1D-9AD3-58F12C0A8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53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4EC6D-5B8A-4CC9-ABEE-E1E5B305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9B5F-0366-4C9F-925F-3A1231B3D067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328A4-95E0-4936-BF0C-CF46AF79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955F-CA2D-4B7A-A183-8DDCE7C3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4D18-ECB3-4A1D-9AD3-58F12C0A8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7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CF2F-5D67-452E-9844-3A1D3ED9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8A3CF-746A-4BC5-B57E-EEFF8134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BAC02-2094-429B-A26D-7071882E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2954-1945-482B-9C23-40AF4C3D475E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18212-E9B6-4025-9A68-B69B238C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6BBF5-22FC-4567-B89B-4DF430E0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AAB-AF66-491E-8336-206478519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16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D1CF-4931-4E54-BC37-10E2DC74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3AA6-6B27-4C8E-B931-4669DCE9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B7978-295F-42F2-A465-E753AD5E1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A95FE-163F-4775-AAF9-4CB2C7B6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0AB8-A966-4C2D-8022-D0B7B77D0D42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BA16A-9263-4C44-9C2C-5A671BEF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7E3F3-37FA-4E4E-B71F-90FA77AA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4D18-ECB3-4A1D-9AD3-58F12C0A8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62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205-D0D9-490C-B580-560CBAA7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88864-A820-49F5-98A3-1C09F905B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2C521-E771-43A8-9953-E5EC94424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5F943-863E-4A5C-BBE0-FA3BF476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1740-F80D-42A5-AF25-998039B9E3AC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0B003-B268-498A-8B78-804DEF09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4DAA2-A9DA-4138-BEA0-C578B9A8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4D18-ECB3-4A1D-9AD3-58F12C0A8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7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530F-696D-46BF-B758-5934AF97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5AE16-31F2-4A43-903C-E282E57A8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70748-22C3-4AA5-8211-93B5A6F3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574B-F238-46A2-A70C-9F17D72D027E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5A6BB-7151-4CAB-9DEF-1B371B49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F46AE-3B53-4155-BD22-E24D6BC4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4D18-ECB3-4A1D-9AD3-58F12C0A8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10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236D3-5038-42EB-AF20-FDD57452A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D292D-8717-4E7A-B952-7DAC7EA07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5806E-446A-4741-9160-2DDC548C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6B6A-9E71-497C-8D93-9DB20DF00C6A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6D6C-945B-4C1F-B4EC-C30E4A8C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75BEE-6B2D-49CE-90A1-1855592B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4D18-ECB3-4A1D-9AD3-58F12C0A8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8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2E06-8D65-4D4A-AC4E-63DBD330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68916" y="28491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E8BA0-20E7-40FF-A1F4-1D47AD54B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4DE8B-077A-4E67-BE0F-09F56FD2E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71A71-A883-411E-B476-BFFA50B8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2954-1945-482B-9C23-40AF4C3D475E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E95BB-4FF1-40F3-A05A-1301B85C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ABFEB-5634-447B-9A14-E03C5C60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AAB-AF66-491E-8336-206478519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1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D30D8-6144-4BDF-9CE7-0541F049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7" y="66833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5680D-FFE2-430C-8216-036EF5797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EC09C-CDF0-4BAF-BE34-ABE45333C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87D71-AA67-48DB-B5F7-333525093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B7DE7D-0D20-407E-9A7A-AD40DE57F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69386-9A24-41C2-90C7-DCF0B7C3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2954-1945-482B-9C23-40AF4C3D475E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D8CFD7-9302-44AA-A29B-F68B4B27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A05AE-343B-4392-BEB8-00BE76F5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AAB-AF66-491E-8336-206478519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1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F29B0-9595-43AF-9B6C-8CB68461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68916" y="28491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C6EE5-B3F9-45CA-A061-083F1B06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2954-1945-482B-9C23-40AF4C3D475E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11ECA-062F-45E6-AC17-288B3C52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AB24F-13EA-48E9-A838-8AB250BE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AAB-AF66-491E-8336-206478519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1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47C68-9B8B-4ADB-8494-BA915CA0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2954-1945-482B-9C23-40AF4C3D475E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4BE4-71A6-42B3-9B71-18FFD33D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41F10-A3AA-4E28-8B7A-D15134F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AAB-AF66-491E-8336-206478519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9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C7DE-EEC4-4D31-96D8-E6E7C30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BD273-EF61-4DC2-AB28-ECC111321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E4CE0-E857-4329-835F-098F60A42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2A0AB-02A8-43FA-B785-79A978DA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2954-1945-482B-9C23-40AF4C3D475E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6D98B-1814-41A8-B58E-7C06CD1B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DFBA3-DAD0-4623-9477-8E674B93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AAB-AF66-491E-8336-206478519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4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42EF8-964C-4744-B8B9-B7404848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6D219-4C56-430F-B54F-079FEB3AC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84B4D-B573-49BC-AECD-7AEDB4D5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B14A4-6996-4A61-98C6-78FD324A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2954-1945-482B-9C23-40AF4C3D475E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AAAE2-DD69-4912-82BC-29ABBA27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7710C-E40F-4849-B1E6-5E9351CE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AAB-AF66-491E-8336-206478519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8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5DD71-C25A-44CC-AEC6-4AEE01871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B2954-1945-482B-9C23-40AF4C3D475E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ECE98-C7BA-4A4A-BDFC-5D4C7B8D2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7BA55-A17C-4F24-9E07-2EA76AD95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EAAB-AF66-491E-8336-2064785190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8A1BBB-4BE7-4D09-8F0E-3FD241FBFD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9" y="448158"/>
            <a:ext cx="1283644" cy="129653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6E599FF-3F17-4BE9-A466-C7EEC49DE2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578" y="436728"/>
            <a:ext cx="1281165" cy="12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6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5DDD-DFF9-46F7-A800-AEDC7C23A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4BD1-1D5C-4294-A62B-56C3EEC0F04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9FF20-483C-488C-8193-E3E01AF5D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D48F-5AAD-45F6-8285-022A42382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90D0-A5B8-4DA4-838B-A6088CDCE0F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7320D-1598-43FF-83BA-7B0C91EA1F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8628"/>
            <a:ext cx="1480128" cy="140554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580C40-D600-4C04-A904-14D1C11D5E1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578" y="436728"/>
            <a:ext cx="1281165" cy="12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8021E-FFDB-4D94-A84A-27331A7F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0CE7F-10A9-4160-A6F5-B0E5ADB94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5E23-BD68-4454-AFDE-C5B3D981E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509E-77AB-4194-9BB9-627E2287918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09C6D-FF95-481E-85CB-F49F950BD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15F78-83A5-4F47-ADC7-F88FEA92D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64D18-ECB3-4A1D-9AD3-58F12C0A8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2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0621CC-FB04-425D-8924-5F40C31A7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29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Jim Gillcrist / Executive Director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27 April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54CB1-31D7-4D10-9517-361875058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28" y="524028"/>
            <a:ext cx="2273066" cy="23003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72B47-DA08-45A3-BC11-CCF89258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64D18-ECB3-4A1D-9AD3-58F12C0A8F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8AF65AF-A3EB-4C8A-A55F-697247352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787"/>
            <a:ext cx="9144000" cy="1071562"/>
          </a:xfrm>
        </p:spPr>
        <p:txBody>
          <a:bodyPr>
            <a:normAutofit/>
          </a:bodyPr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Spring 2023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BoD Meeting</a:t>
            </a:r>
          </a:p>
        </p:txBody>
      </p:sp>
    </p:spTree>
    <p:extLst>
      <p:ext uri="{BB962C8B-B14F-4D97-AF65-F5344CB8AC3E}">
        <p14:creationId xmlns:p14="http://schemas.microsoft.com/office/powerpoint/2010/main" val="108159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C8C38-AABB-8C06-9AB0-1DB42D49D7A7}"/>
              </a:ext>
            </a:extLst>
          </p:cNvPr>
          <p:cNvSpPr txBox="1"/>
          <p:nvPr/>
        </p:nvSpPr>
        <p:spPr>
          <a:xfrm>
            <a:off x="1654214" y="1924681"/>
            <a:ext cx="888357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History </a:t>
            </a:r>
          </a:p>
          <a:p>
            <a:endParaRPr lang="en-US" sz="2800" b="1" dirty="0"/>
          </a:p>
          <a:p>
            <a:r>
              <a:rPr lang="en-US" sz="2400" b="1" dirty="0"/>
              <a:t>$85K Raised - $20K Aircraft = $65K On Hand	$185K to Go!</a:t>
            </a:r>
          </a:p>
          <a:p>
            <a:r>
              <a:rPr lang="en-US" sz="2400" b="1" dirty="0"/>
              <a:t>		</a:t>
            </a:r>
          </a:p>
          <a:p>
            <a:endParaRPr lang="en-US" dirty="0"/>
          </a:p>
          <a:p>
            <a:r>
              <a:rPr lang="en-US" dirty="0"/>
              <a:t>3 Feb 2021  	Start Date</a:t>
            </a:r>
          </a:p>
          <a:p>
            <a:endParaRPr lang="en-US" dirty="0"/>
          </a:p>
          <a:p>
            <a:r>
              <a:rPr lang="en-US" dirty="0"/>
              <a:t>7 June 2021  	Strike Board Approval for Aircraft	4 Months</a:t>
            </a:r>
          </a:p>
          <a:p>
            <a:endParaRPr lang="en-US" dirty="0"/>
          </a:p>
          <a:p>
            <a:r>
              <a:rPr lang="en-US" dirty="0"/>
              <a:t>3 March 2023	ASN EIE Approval			2 Years</a:t>
            </a:r>
          </a:p>
          <a:p>
            <a:endParaRPr lang="en-US" dirty="0"/>
          </a:p>
          <a:p>
            <a:r>
              <a:rPr lang="en-US" dirty="0"/>
              <a:t>25 Apr 2023	Aircraft Arrives NBC (NASNI)		2 Years</a:t>
            </a:r>
          </a:p>
          <a:p>
            <a:endParaRPr lang="en-US" dirty="0"/>
          </a:p>
          <a:p>
            <a:r>
              <a:rPr lang="en-US" dirty="0"/>
              <a:t>		</a:t>
            </a:r>
          </a:p>
          <a:p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82996524-3931-7F84-B6E8-ED3F02EC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4" t="43600" r="47054" b="34000"/>
          <a:stretch>
            <a:fillRect/>
          </a:stretch>
        </p:blipFill>
        <p:spPr bwMode="auto">
          <a:xfrm>
            <a:off x="9731297" y="340946"/>
            <a:ext cx="2033322" cy="205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EC4640-3051-F35C-4D7C-4F0F258E2918}"/>
              </a:ext>
            </a:extLst>
          </p:cNvPr>
          <p:cNvSpPr txBox="1"/>
          <p:nvPr/>
        </p:nvSpPr>
        <p:spPr>
          <a:xfrm>
            <a:off x="2238387" y="671149"/>
            <a:ext cx="7131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$250K Capital Campaign</a:t>
            </a:r>
          </a:p>
        </p:txBody>
      </p:sp>
    </p:spTree>
    <p:extLst>
      <p:ext uri="{BB962C8B-B14F-4D97-AF65-F5344CB8AC3E}">
        <p14:creationId xmlns:p14="http://schemas.microsoft.com/office/powerpoint/2010/main" val="199528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E0EB53-00E1-706B-D79F-2004B81E5C70}"/>
              </a:ext>
            </a:extLst>
          </p:cNvPr>
          <p:cNvSpPr txBox="1"/>
          <p:nvPr/>
        </p:nvSpPr>
        <p:spPr>
          <a:xfrm>
            <a:off x="894886" y="2255439"/>
            <a:ext cx="1046820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16 </a:t>
            </a:r>
            <a:r>
              <a:rPr lang="en-US" sz="1050" dirty="0"/>
              <a:t>(13) </a:t>
            </a:r>
            <a:r>
              <a:rPr lang="en-US" dirty="0"/>
              <a:t>Oct 2023  	80 Years of Naval Helicopters 		5 Months 	$37K/Month	2.8</a:t>
            </a:r>
          </a:p>
          <a:p>
            <a:endParaRPr lang="en-US" dirty="0"/>
          </a:p>
          <a:p>
            <a:r>
              <a:rPr lang="en-US" dirty="0"/>
              <a:t>16 </a:t>
            </a:r>
            <a:r>
              <a:rPr lang="en-US" sz="1050" dirty="0"/>
              <a:t>(12) </a:t>
            </a:r>
            <a:r>
              <a:rPr lang="en-US" dirty="0"/>
              <a:t>Jan 2024  	55 Year Anniversary of MOH		9 Months		$21K/Month	3.0</a:t>
            </a:r>
          </a:p>
          <a:p>
            <a:endParaRPr lang="en-US" dirty="0"/>
          </a:p>
          <a:p>
            <a:r>
              <a:rPr lang="en-US" dirty="0"/>
              <a:t>19 </a:t>
            </a:r>
            <a:r>
              <a:rPr lang="en-US" sz="1100" dirty="0"/>
              <a:t>(14) </a:t>
            </a:r>
            <a:r>
              <a:rPr lang="en-US" dirty="0"/>
              <a:t>Jun 2024	56 Year Anniversary of Rescue	12 Months	$16K/Month	3.5</a:t>
            </a:r>
          </a:p>
          <a:p>
            <a:endParaRPr lang="en-US" dirty="0"/>
          </a:p>
          <a:p>
            <a:r>
              <a:rPr lang="en-US" dirty="0"/>
              <a:t>16 </a:t>
            </a:r>
            <a:r>
              <a:rPr lang="en-US" sz="1050" dirty="0"/>
              <a:t>(11) </a:t>
            </a:r>
            <a:r>
              <a:rPr lang="en-US" dirty="0"/>
              <a:t>Oct 2024	81 Years of Naval Helicopters		15 Months	$13K/Month	3.8</a:t>
            </a:r>
          </a:p>
          <a:p>
            <a:endParaRPr lang="en-US" dirty="0"/>
          </a:p>
          <a:p>
            <a:r>
              <a:rPr lang="en-US" dirty="0"/>
              <a:t>16 </a:t>
            </a:r>
            <a:r>
              <a:rPr lang="en-US" sz="1050" dirty="0"/>
              <a:t>(17) </a:t>
            </a:r>
            <a:r>
              <a:rPr lang="en-US" dirty="0"/>
              <a:t>Jan 2025	56 Year Anniversary of MOH		18 Months	$11K/Month	4.0</a:t>
            </a:r>
          </a:p>
          <a:p>
            <a:endParaRPr lang="en-US" dirty="0"/>
          </a:p>
          <a:p>
            <a:r>
              <a:rPr lang="en-US" dirty="0"/>
              <a:t>19</a:t>
            </a:r>
            <a:r>
              <a:rPr lang="en-US" sz="1100" dirty="0"/>
              <a:t> (18) </a:t>
            </a:r>
            <a:r>
              <a:rPr lang="en-US" dirty="0"/>
              <a:t>Jun 2025	57 Year Anniversary of Rescue	23 Months	$8K/Month	4.5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27269-710F-BBEC-2125-D41DB1F7BDF9}"/>
              </a:ext>
            </a:extLst>
          </p:cNvPr>
          <p:cNvSpPr txBox="1"/>
          <p:nvPr/>
        </p:nvSpPr>
        <p:spPr>
          <a:xfrm>
            <a:off x="2018372" y="702527"/>
            <a:ext cx="801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Do We Get To Mission Complete/$~185K?</a:t>
            </a:r>
          </a:p>
        </p:txBody>
      </p:sp>
    </p:spTree>
    <p:extLst>
      <p:ext uri="{BB962C8B-B14F-4D97-AF65-F5344CB8AC3E}">
        <p14:creationId xmlns:p14="http://schemas.microsoft.com/office/powerpoint/2010/main" val="286131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008A-4B0D-1913-E16E-4EE41F54B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446" y="1909238"/>
            <a:ext cx="111903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NHA BOD - $</a:t>
            </a:r>
          </a:p>
          <a:p>
            <a:pPr marL="0" indent="0">
              <a:buNone/>
            </a:pPr>
            <a:r>
              <a:rPr lang="en-US" sz="2400" dirty="0"/>
              <a:t>U$$ Midway - Management / Planning / Supervision / Material$</a:t>
            </a:r>
          </a:p>
          <a:p>
            <a:pPr marL="0" indent="0">
              <a:buNone/>
            </a:pPr>
            <a:r>
              <a:rPr lang="en-US" sz="2400" dirty="0"/>
              <a:t>Wing - Manpower</a:t>
            </a:r>
          </a:p>
          <a:p>
            <a:pPr marL="0" indent="0">
              <a:buNone/>
            </a:pPr>
            <a:r>
              <a:rPr lang="en-US" sz="2400" dirty="0"/>
              <a:t>Base - Involvement / Support / Coordination / PAO / Dedication Ceremony </a:t>
            </a:r>
            <a:r>
              <a:rPr lang="en-US" sz="1800" dirty="0"/>
              <a:t>(ORF)</a:t>
            </a:r>
          </a:p>
          <a:p>
            <a:pPr marL="0" indent="0">
              <a:buNone/>
            </a:pPr>
            <a:r>
              <a:rPr lang="en-US" sz="2400" dirty="0"/>
              <a:t>Fundraising Team and POC</a:t>
            </a:r>
          </a:p>
          <a:p>
            <a:pPr marL="0" indent="0">
              <a:buNone/>
            </a:pPr>
            <a:r>
              <a:rPr lang="en-US" sz="2400" dirty="0"/>
              <a:t>Coordination - NHAHS</a:t>
            </a:r>
            <a:endParaRPr lang="en-US" sz="3200" dirty="0"/>
          </a:p>
          <a:p>
            <a:pPr marL="0" indent="0">
              <a:buNone/>
            </a:pPr>
            <a:r>
              <a:rPr lang="en-US" sz="2400" dirty="0"/>
              <a:t>This is a </a:t>
            </a:r>
            <a:r>
              <a:rPr lang="en-US" sz="3200" u="sng" dirty="0"/>
              <a:t>Big Deal</a:t>
            </a:r>
            <a:r>
              <a:rPr lang="en-US" sz="3200" dirty="0"/>
              <a:t>!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Pay Appropriate Honor and Respect to a MOH Recipient</a:t>
            </a:r>
          </a:p>
          <a:p>
            <a:pPr marL="0" indent="0">
              <a:buNone/>
            </a:pPr>
            <a:r>
              <a:rPr lang="en-US" sz="2400" dirty="0"/>
              <a:t>Do Not Want to Embarrass Ourselves or USN!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B7FFB5D-3994-4BC3-D014-1CCCF630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4" t="43600" r="47054" b="34000"/>
          <a:stretch>
            <a:fillRect/>
          </a:stretch>
        </p:blipFill>
        <p:spPr bwMode="auto">
          <a:xfrm>
            <a:off x="9731297" y="340946"/>
            <a:ext cx="2033322" cy="205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57AC75-D3EF-6DF0-3A7C-1C334D3CDC48}"/>
              </a:ext>
            </a:extLst>
          </p:cNvPr>
          <p:cNvSpPr txBox="1"/>
          <p:nvPr/>
        </p:nvSpPr>
        <p:spPr>
          <a:xfrm>
            <a:off x="2522014" y="255965"/>
            <a:ext cx="67984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57164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42DC1F-815A-428C-BF0B-F9257071AC8D}"/>
              </a:ext>
            </a:extLst>
          </p:cNvPr>
          <p:cNvSpPr txBox="1"/>
          <p:nvPr/>
        </p:nvSpPr>
        <p:spPr>
          <a:xfrm>
            <a:off x="758284" y="1806497"/>
            <a:ext cx="1107008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/>
          </a:p>
          <a:p>
            <a:endParaRPr lang="en-US" sz="2800" dirty="0"/>
          </a:p>
          <a:p>
            <a:r>
              <a:rPr lang="en-US" sz="3200" dirty="0"/>
              <a:t>Sikorsky		$25K</a:t>
            </a:r>
          </a:p>
          <a:p>
            <a:r>
              <a:rPr lang="en-US" sz="3200" dirty="0"/>
              <a:t>GE			$10K</a:t>
            </a:r>
          </a:p>
          <a:p>
            <a:r>
              <a:rPr lang="en-US" sz="3200" dirty="0"/>
              <a:t>Midway		$20K + Shipping/Engineering Work/Restoration</a:t>
            </a:r>
          </a:p>
          <a:p>
            <a:r>
              <a:rPr lang="en-US" sz="3200" u="sng" dirty="0"/>
              <a:t>NHA			$3.5K</a:t>
            </a:r>
          </a:p>
          <a:p>
            <a:r>
              <a:rPr lang="en-US" sz="3200" dirty="0"/>
              <a:t>			$60.5K + $20K Individual Donations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8C3C3-D30A-10A8-39E2-A769F421DDC8}"/>
              </a:ext>
            </a:extLst>
          </p:cNvPr>
          <p:cNvSpPr txBox="1"/>
          <p:nvPr/>
        </p:nvSpPr>
        <p:spPr>
          <a:xfrm>
            <a:off x="3859105" y="632012"/>
            <a:ext cx="4473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Major Donor List</a:t>
            </a:r>
          </a:p>
        </p:txBody>
      </p:sp>
    </p:spTree>
    <p:extLst>
      <p:ext uri="{BB962C8B-B14F-4D97-AF65-F5344CB8AC3E}">
        <p14:creationId xmlns:p14="http://schemas.microsoft.com/office/powerpoint/2010/main" val="399529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4C4D5-50C7-036D-64D0-27D030A4ACCB}"/>
              </a:ext>
            </a:extLst>
          </p:cNvPr>
          <p:cNvSpPr txBox="1">
            <a:spLocks/>
          </p:cNvSpPr>
          <p:nvPr/>
        </p:nvSpPr>
        <p:spPr bwMode="auto">
          <a:xfrm>
            <a:off x="1086956" y="2020323"/>
            <a:ext cx="973836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Naval Helicopter Association, Inc.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Historical Society (NHAHS) Report</a:t>
            </a:r>
          </a:p>
          <a:p>
            <a:pPr algn="ctr"/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Thursday, 27 April 2023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7F2C9-D68B-EE76-3999-D258BEE85CB3}"/>
              </a:ext>
            </a:extLst>
          </p:cNvPr>
          <p:cNvSpPr txBox="1">
            <a:spLocks/>
          </p:cNvSpPr>
          <p:nvPr/>
        </p:nvSpPr>
        <p:spPr bwMode="auto">
          <a:xfrm>
            <a:off x="2672523" y="4460814"/>
            <a:ext cx="6316011" cy="143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CAPT Bill Personius, USN (Ret.)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President/CEO NHAHS </a:t>
            </a:r>
          </a:p>
        </p:txBody>
      </p:sp>
    </p:spTree>
    <p:extLst>
      <p:ext uri="{BB962C8B-B14F-4D97-AF65-F5344CB8AC3E}">
        <p14:creationId xmlns:p14="http://schemas.microsoft.com/office/powerpoint/2010/main" val="293529748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0F0B4E-4458-B594-2398-E98B6EF38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67" t="36425" r="29333" b="20122"/>
          <a:stretch/>
        </p:blipFill>
        <p:spPr>
          <a:xfrm>
            <a:off x="1293552" y="1677054"/>
            <a:ext cx="9437710" cy="48564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B6DE0A-78AC-F4BC-ED90-5CB17576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24" y="4965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NHAHS Treasurer’s Report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1430346" y="1244292"/>
            <a:ext cx="99455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NHAHS Website Maintenance and Upkeep 				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On-Going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USS Midway – Helicopter Exhibit and Readyroom 2 Maintenance	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On-Going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Helicopter Designation Number Project	   			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On-Going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Mark Starr Awards 2023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	On-Going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CAPT Joellen Drag Oslund, USNR - Present at Symposium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Mark Starr Award/Scholarship 2023	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				In Work</a:t>
            </a:r>
            <a:endParaRPr lang="en-US" altLang="en-US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NNAM Pensacola HH-60H			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			Standby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 Raising $25,000.00 - Goal Reached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Hold awaiting information from NNAM PCola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2216928" y="364855"/>
            <a:ext cx="74489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NHAHS Projects for 2023</a:t>
            </a:r>
          </a:p>
        </p:txBody>
      </p:sp>
    </p:spTree>
    <p:extLst>
      <p:ext uri="{BB962C8B-B14F-4D97-AF65-F5344CB8AC3E}">
        <p14:creationId xmlns:p14="http://schemas.microsoft.com/office/powerpoint/2010/main" val="198674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747869" y="1844264"/>
            <a:ext cx="1129664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Charity Golf Tournament with Scholarship Fund 	               		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Work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Helix Cup Being Defended by HSM-41 at Symposium Wednesday 17 May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Golden Helix Designation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VADM Jeff Hughes, USN	 	  		On-Going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        Standing by for Next Recipient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Oldest Helix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CAPT “Scratch” Haskernatch, USN (Ret.) - 93        		On-Going               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an Attempt to be More Inclusive: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Golden Crew Chief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AWSCM Steve Turo, USN                             		In Work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Will Recognize at Symposium</a:t>
            </a: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Silver Crew Chief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Oldest Living Aircrewman “Red Dog” Moss</a:t>
            </a:r>
            <a:r>
              <a:rPr lang="en-US" altLang="en-US" sz="2000" dirty="0"/>
              <a:t>			</a:t>
            </a:r>
            <a:r>
              <a:rPr lang="en-US" altLang="en-US" dirty="0"/>
              <a:t>In Work                                          		       </a:t>
            </a:r>
            <a:r>
              <a:rPr lang="en-US" altLang="en-US" sz="2000" dirty="0"/>
              <a:t>Will Mention at Symposium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2646979" y="631581"/>
            <a:ext cx="68980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NHAHS Projects for 2023</a:t>
            </a:r>
          </a:p>
        </p:txBody>
      </p:sp>
    </p:spTree>
    <p:extLst>
      <p:ext uri="{BB962C8B-B14F-4D97-AF65-F5344CB8AC3E}">
        <p14:creationId xmlns:p14="http://schemas.microsoft.com/office/powerpoint/2010/main" val="245740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306950" y="1444095"/>
            <a:ext cx="1157809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Flag Circle -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Kind Consideration Support - 3 Wash Jobs, H-3 Painted       		On Going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HC-7 Movie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Script is written, 2 sets interviews done, CGI on contract			On Going 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Looking for Funding for the Remainder of the Project         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Jack Rabbits to Jets/NASNI History Book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Lost Contact with Author 			On Hold</a:t>
            </a: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Hank Caruso Helicopter Caricatures Book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Coordinating the Effort			In Work</a:t>
            </a:r>
          </a:p>
          <a:p>
            <a:endParaRPr lang="en-US" altLang="en-US" sz="2000" b="1" dirty="0"/>
          </a:p>
          <a:p>
            <a:r>
              <a:rPr lang="en-US" altLang="en-US" b="1" dirty="0"/>
              <a:t>   SH-60F Lassen Display</a:t>
            </a:r>
            <a:r>
              <a:rPr lang="en-US" altLang="en-US" dirty="0"/>
              <a:t> - Authorization Approved					In Work</a:t>
            </a:r>
          </a:p>
          <a:p>
            <a:r>
              <a:rPr lang="en-US" altLang="en-US" dirty="0"/>
              <a:t>			        Aircraft Paid For	</a:t>
            </a:r>
          </a:p>
          <a:p>
            <a:r>
              <a:rPr lang="en-US" altLang="en-US" dirty="0"/>
              <a:t>    			        Picked-Up Aircraft from Davis Monthan 24 April</a:t>
            </a:r>
          </a:p>
          <a:p>
            <a:r>
              <a:rPr lang="en-US" altLang="en-US" dirty="0"/>
              <a:t>	                                   Aircraft is in USS Midway Restoration Hangar 805				                      Friday 16 Jun Dedication Ceremony - Unachievable</a:t>
            </a:r>
          </a:p>
          <a:p>
            <a:r>
              <a:rPr lang="en-US" altLang="en-US" dirty="0"/>
              <a:t>			        Other Dates 16 Oct, 16 Jan, 19 Jun, etc.    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   </a:t>
            </a:r>
            <a:endParaRPr lang="en-US" altLang="en-US" sz="2000" dirty="0"/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2438400" y="674654"/>
            <a:ext cx="73151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NHAHS Projects for 2023</a:t>
            </a:r>
          </a:p>
        </p:txBody>
      </p:sp>
    </p:spTree>
    <p:extLst>
      <p:ext uri="{BB962C8B-B14F-4D97-AF65-F5344CB8AC3E}">
        <p14:creationId xmlns:p14="http://schemas.microsoft.com/office/powerpoint/2010/main" val="345650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352515" y="1662724"/>
            <a:ext cx="1183948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Aircraft is on North Island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Restoration Has Begun</a:t>
            </a:r>
          </a:p>
          <a:p>
            <a:pPr marL="285750" indent="-285750">
              <a:buFontTx/>
              <a:buChar char="-"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Money Raised To Date $85K - $20K (Aircraft) = ~$65K</a:t>
            </a:r>
          </a:p>
          <a:p>
            <a:pPr marL="342900" indent="-342900">
              <a:buFontTx/>
              <a:buChar char="-"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Airframe Engineering, Stanchion Construction, Memorial, and Mounting  = ~$250K+</a:t>
            </a:r>
          </a:p>
          <a:p>
            <a:pPr marL="342900" indent="-342900">
              <a:buFontTx/>
              <a:buChar char="-"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Need Commitment from NHA that this is Important! – (otherwise this will sit in the garage)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Propose Capital Campaign to Raise $250K by the end of 16 June 2024</a:t>
            </a:r>
          </a:p>
          <a:p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b="1" dirty="0"/>
              <a:t>BOD, Trustees, Flags/Retired Flags need to help make this happen!</a:t>
            </a:r>
          </a:p>
          <a:p>
            <a:pPr marL="342900" indent="-342900">
              <a:buFontTx/>
              <a:buChar char="-"/>
            </a:pPr>
            <a:endParaRPr lang="en-US" altLang="en-US" sz="2000" b="1" dirty="0"/>
          </a:p>
          <a:p>
            <a:pPr marL="342900" indent="-342900">
              <a:buFontTx/>
              <a:buChar char="-"/>
            </a:pPr>
            <a:r>
              <a:rPr lang="en-US" altLang="en-US" b="1" dirty="0"/>
              <a:t>Propose a Lead Agent and Committee to Manage the Capital Campaign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2438400" y="674654"/>
            <a:ext cx="73151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Lassen SH-60F Project</a:t>
            </a:r>
          </a:p>
        </p:txBody>
      </p:sp>
      <p:pic>
        <p:nvPicPr>
          <p:cNvPr id="1028" name="Picture 4" descr="Racing Checker Flags Decal - Racing Checker Flags Sticker - 7170">
            <a:extLst>
              <a:ext uri="{FF2B5EF4-FFF2-40B4-BE49-F238E27FC236}">
                <a16:creationId xmlns:a16="http://schemas.microsoft.com/office/drawing/2014/main" id="{533C67AC-2986-25A6-01F2-0210633DB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0"/>
          <a:stretch/>
        </p:blipFill>
        <p:spPr bwMode="auto">
          <a:xfrm>
            <a:off x="9753599" y="4957628"/>
            <a:ext cx="1185747" cy="8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720649-F5DC-E8B0-0D72-15F031F63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37" y="1460841"/>
            <a:ext cx="3996776" cy="15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2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C084A-AB84-4690-99A2-9DA2B28C4E93}"/>
              </a:ext>
            </a:extLst>
          </p:cNvPr>
          <p:cNvSpPr txBox="1"/>
          <p:nvPr/>
        </p:nvSpPr>
        <p:spPr>
          <a:xfrm>
            <a:off x="1824782" y="488233"/>
            <a:ext cx="870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Stockdale Entrance with SH-60F on a Pedestal</a:t>
            </a:r>
          </a:p>
        </p:txBody>
      </p:sp>
      <p:pic>
        <p:nvPicPr>
          <p:cNvPr id="16" name="Picture 15" descr="A picture containing text, outdoor, sky, street&#10;&#10;Description automatically generated">
            <a:extLst>
              <a:ext uri="{FF2B5EF4-FFF2-40B4-BE49-F238E27FC236}">
                <a16:creationId xmlns:a16="http://schemas.microsoft.com/office/drawing/2014/main" id="{A0F485FE-D4D0-45A2-BB65-FD88233D5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74" y="1547511"/>
            <a:ext cx="8861049" cy="3957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FD248B-D55D-41A4-9626-A3B9FA8B2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8087" y="3381176"/>
            <a:ext cx="2503936" cy="978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D2C6F5-93A3-41B2-4371-5936A9E66E3D}"/>
              </a:ext>
            </a:extLst>
          </p:cNvPr>
          <p:cNvSpPr txBox="1"/>
          <p:nvPr/>
        </p:nvSpPr>
        <p:spPr>
          <a:xfrm flipH="1">
            <a:off x="4746699" y="5686889"/>
            <a:ext cx="342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Computer Rendition</a:t>
            </a:r>
          </a:p>
        </p:txBody>
      </p:sp>
    </p:spTree>
    <p:extLst>
      <p:ext uri="{BB962C8B-B14F-4D97-AF65-F5344CB8AC3E}">
        <p14:creationId xmlns:p14="http://schemas.microsoft.com/office/powerpoint/2010/main" val="22570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3429000" y="1752600"/>
            <a:ext cx="6324600" cy="75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/>
              <a:t>      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2FDDD-D047-F26F-585D-CE13483CE7B6}"/>
              </a:ext>
            </a:extLst>
          </p:cNvPr>
          <p:cNvSpPr txBox="1"/>
          <p:nvPr/>
        </p:nvSpPr>
        <p:spPr>
          <a:xfrm>
            <a:off x="3063240" y="2899678"/>
            <a:ext cx="5669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Questions?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618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41458</TotalTime>
  <Words>902</Words>
  <Application>Microsoft Office PowerPoint</Application>
  <PresentationFormat>Widescreen</PresentationFormat>
  <Paragraphs>145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Custom Design</vt:lpstr>
      <vt:lpstr>1_Custom Design</vt:lpstr>
      <vt:lpstr>2_Office Theme</vt:lpstr>
      <vt:lpstr>Spring 2023 BoD Meeting</vt:lpstr>
      <vt:lpstr>PowerPoint Presentation</vt:lpstr>
      <vt:lpstr>NHAHS Treasurer’s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(BoD) Meeting</dc:title>
  <dc:creator>Naval Helicopter Association</dc:creator>
  <cp:lastModifiedBy>Bill Personius</cp:lastModifiedBy>
  <cp:revision>843</cp:revision>
  <cp:lastPrinted>2021-05-13T15:24:17Z</cp:lastPrinted>
  <dcterms:created xsi:type="dcterms:W3CDTF">2020-04-19T00:16:51Z</dcterms:created>
  <dcterms:modified xsi:type="dcterms:W3CDTF">2023-04-27T13:37:51Z</dcterms:modified>
</cp:coreProperties>
</file>